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74" r:id="rId4"/>
    <p:sldId id="258" r:id="rId5"/>
    <p:sldId id="276" r:id="rId6"/>
    <p:sldId id="269" r:id="rId7"/>
    <p:sldId id="275" r:id="rId8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BFBFBF"/>
    <a:srgbClr val="FFC429"/>
    <a:srgbClr val="EE5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70" autoAdjust="0"/>
  </p:normalViewPr>
  <p:slideViewPr>
    <p:cSldViewPr snapToGrid="0" snapToObjects="1">
      <p:cViewPr varScale="1">
        <p:scale>
          <a:sx n="53" d="100"/>
          <a:sy n="53" d="100"/>
        </p:scale>
        <p:origin x="186" y="132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441328"/>
            <a:ext cx="24387175" cy="327467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 userDrawn="1"/>
        </p:nvSpPr>
        <p:spPr>
          <a:xfrm>
            <a:off x="1" y="1"/>
            <a:ext cx="24434216" cy="11922866"/>
          </a:xfrm>
          <a:custGeom>
            <a:avLst/>
            <a:gdLst>
              <a:gd name="connsiteX0" fmla="*/ 0 w 24387175"/>
              <a:gd name="connsiteY0" fmla="*/ 0 h 12252327"/>
              <a:gd name="connsiteX1" fmla="*/ 24387175 w 24387175"/>
              <a:gd name="connsiteY1" fmla="*/ 0 h 12252327"/>
              <a:gd name="connsiteX2" fmla="*/ 24387175 w 24387175"/>
              <a:gd name="connsiteY2" fmla="*/ 12252327 h 12252327"/>
              <a:gd name="connsiteX3" fmla="*/ 0 w 24387175"/>
              <a:gd name="connsiteY3" fmla="*/ 12252327 h 12252327"/>
              <a:gd name="connsiteX4" fmla="*/ 0 w 24387175"/>
              <a:gd name="connsiteY4" fmla="*/ 0 h 12252327"/>
              <a:gd name="connsiteX0" fmla="*/ 0 w 24410696"/>
              <a:gd name="connsiteY0" fmla="*/ 0 h 12252327"/>
              <a:gd name="connsiteX1" fmla="*/ 24387175 w 24410696"/>
              <a:gd name="connsiteY1" fmla="*/ 0 h 12252327"/>
              <a:gd name="connsiteX2" fmla="*/ 24410696 w 24410696"/>
              <a:gd name="connsiteY2" fmla="*/ 10629688 h 12252327"/>
              <a:gd name="connsiteX3" fmla="*/ 0 w 24410696"/>
              <a:gd name="connsiteY3" fmla="*/ 12252327 h 12252327"/>
              <a:gd name="connsiteX4" fmla="*/ 0 w 24410696"/>
              <a:gd name="connsiteY4" fmla="*/ 0 h 12252327"/>
              <a:gd name="connsiteX0" fmla="*/ 0 w 24434216"/>
              <a:gd name="connsiteY0" fmla="*/ 0 h 12252327"/>
              <a:gd name="connsiteX1" fmla="*/ 24387175 w 24434216"/>
              <a:gd name="connsiteY1" fmla="*/ 0 h 12252327"/>
              <a:gd name="connsiteX2" fmla="*/ 24434216 w 24434216"/>
              <a:gd name="connsiteY2" fmla="*/ 12252326 h 12252327"/>
              <a:gd name="connsiteX3" fmla="*/ 0 w 24434216"/>
              <a:gd name="connsiteY3" fmla="*/ 12252327 h 12252327"/>
              <a:gd name="connsiteX4" fmla="*/ 0 w 24434216"/>
              <a:gd name="connsiteY4" fmla="*/ 0 h 12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4216" h="12252327">
                <a:moveTo>
                  <a:pt x="0" y="0"/>
                </a:moveTo>
                <a:lnTo>
                  <a:pt x="24387175" y="0"/>
                </a:lnTo>
                <a:cubicBezTo>
                  <a:pt x="24395015" y="3543229"/>
                  <a:pt x="24426376" y="8709097"/>
                  <a:pt x="24434216" y="12252326"/>
                </a:cubicBezTo>
                <a:lnTo>
                  <a:pt x="0" y="122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EE5A1A"/>
              </a:gs>
              <a:gs pos="0">
                <a:srgbClr val="FFC429"/>
              </a:gs>
              <a:gs pos="72000">
                <a:srgbClr val="EE5A1A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352425" dist="635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SW_People_Yellow.png"/>
          <p:cNvPicPr>
            <a:picLocks noChangeAspect="1"/>
          </p:cNvPicPr>
          <p:nvPr userDrawn="1"/>
        </p:nvPicPr>
        <p:blipFill rotWithShape="1">
          <a:blip r:embed="rId2">
            <a:alphaModFix am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6" t="33877" r="13256" b="35458"/>
          <a:stretch/>
        </p:blipFill>
        <p:spPr>
          <a:xfrm>
            <a:off x="8608276" y="4091863"/>
            <a:ext cx="15166708" cy="3462806"/>
          </a:xfrm>
          <a:prstGeom prst="rect">
            <a:avLst/>
          </a:prstGeom>
        </p:spPr>
      </p:pic>
      <p:pic>
        <p:nvPicPr>
          <p:cNvPr id="12" name="Picture 11" descr="WSW Logo_Stacked_RGB_Rev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6" t="23966" r="18044" b="23336"/>
          <a:stretch/>
        </p:blipFill>
        <p:spPr>
          <a:xfrm>
            <a:off x="2066875" y="2690285"/>
            <a:ext cx="15121680" cy="7042357"/>
          </a:xfrm>
          <a:prstGeom prst="rect">
            <a:avLst/>
          </a:prstGeom>
        </p:spPr>
      </p:pic>
      <p:pic>
        <p:nvPicPr>
          <p:cNvPr id="13" name="Picture 12" descr="w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529" y="12228582"/>
            <a:ext cx="2350575" cy="107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5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/>
          <p:nvPr userDrawn="1"/>
        </p:nvSpPr>
        <p:spPr>
          <a:xfrm>
            <a:off x="1" y="1"/>
            <a:ext cx="24434216" cy="11922866"/>
          </a:xfrm>
          <a:custGeom>
            <a:avLst/>
            <a:gdLst>
              <a:gd name="connsiteX0" fmla="*/ 0 w 24387175"/>
              <a:gd name="connsiteY0" fmla="*/ 0 h 12252327"/>
              <a:gd name="connsiteX1" fmla="*/ 24387175 w 24387175"/>
              <a:gd name="connsiteY1" fmla="*/ 0 h 12252327"/>
              <a:gd name="connsiteX2" fmla="*/ 24387175 w 24387175"/>
              <a:gd name="connsiteY2" fmla="*/ 12252327 h 12252327"/>
              <a:gd name="connsiteX3" fmla="*/ 0 w 24387175"/>
              <a:gd name="connsiteY3" fmla="*/ 12252327 h 12252327"/>
              <a:gd name="connsiteX4" fmla="*/ 0 w 24387175"/>
              <a:gd name="connsiteY4" fmla="*/ 0 h 12252327"/>
              <a:gd name="connsiteX0" fmla="*/ 0 w 24410696"/>
              <a:gd name="connsiteY0" fmla="*/ 0 h 12252327"/>
              <a:gd name="connsiteX1" fmla="*/ 24387175 w 24410696"/>
              <a:gd name="connsiteY1" fmla="*/ 0 h 12252327"/>
              <a:gd name="connsiteX2" fmla="*/ 24410696 w 24410696"/>
              <a:gd name="connsiteY2" fmla="*/ 10629688 h 12252327"/>
              <a:gd name="connsiteX3" fmla="*/ 0 w 24410696"/>
              <a:gd name="connsiteY3" fmla="*/ 12252327 h 12252327"/>
              <a:gd name="connsiteX4" fmla="*/ 0 w 24410696"/>
              <a:gd name="connsiteY4" fmla="*/ 0 h 12252327"/>
              <a:gd name="connsiteX0" fmla="*/ 0 w 24434216"/>
              <a:gd name="connsiteY0" fmla="*/ 0 h 12252327"/>
              <a:gd name="connsiteX1" fmla="*/ 24387175 w 24434216"/>
              <a:gd name="connsiteY1" fmla="*/ 0 h 12252327"/>
              <a:gd name="connsiteX2" fmla="*/ 24434216 w 24434216"/>
              <a:gd name="connsiteY2" fmla="*/ 12252326 h 12252327"/>
              <a:gd name="connsiteX3" fmla="*/ 0 w 24434216"/>
              <a:gd name="connsiteY3" fmla="*/ 12252327 h 12252327"/>
              <a:gd name="connsiteX4" fmla="*/ 0 w 24434216"/>
              <a:gd name="connsiteY4" fmla="*/ 0 h 12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4216" h="12252327">
                <a:moveTo>
                  <a:pt x="0" y="0"/>
                </a:moveTo>
                <a:lnTo>
                  <a:pt x="24387175" y="0"/>
                </a:lnTo>
                <a:cubicBezTo>
                  <a:pt x="24395015" y="3543229"/>
                  <a:pt x="24426376" y="8709097"/>
                  <a:pt x="24434216" y="12252326"/>
                </a:cubicBezTo>
                <a:lnTo>
                  <a:pt x="0" y="122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EE5A1A"/>
              </a:gs>
              <a:gs pos="0">
                <a:srgbClr val="FFC429"/>
              </a:gs>
              <a:gs pos="72000">
                <a:srgbClr val="EE5A1A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352425" dist="635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5480321"/>
            <a:ext cx="20729099" cy="3505200"/>
          </a:xfrm>
        </p:spPr>
        <p:txBody>
          <a:bodyPr/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WSW Logo_Horiz_RGB_FA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43652"/>
          <a:stretch/>
        </p:blipFill>
        <p:spPr>
          <a:xfrm>
            <a:off x="545217" y="12275616"/>
            <a:ext cx="6366013" cy="1487418"/>
          </a:xfrm>
          <a:prstGeom prst="rect">
            <a:avLst/>
          </a:prstGeom>
        </p:spPr>
      </p:pic>
      <p:pic>
        <p:nvPicPr>
          <p:cNvPr id="13" name="Picture 12" descr="w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529" y="12228582"/>
            <a:ext cx="2350575" cy="1079994"/>
          </a:xfrm>
          <a:prstGeom prst="rect">
            <a:avLst/>
          </a:prstGeom>
        </p:spPr>
      </p:pic>
      <p:pic>
        <p:nvPicPr>
          <p:cNvPr id="17" name="Picture 16" descr="WSW_People_Yellow.png"/>
          <p:cNvPicPr>
            <a:picLocks noChangeAspect="1"/>
          </p:cNvPicPr>
          <p:nvPr userDrawn="1"/>
        </p:nvPicPr>
        <p:blipFill rotWithShape="1">
          <a:blip r:embed="rId4">
            <a:alphaModFix am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6" t="33877" r="13256" b="35458"/>
          <a:stretch/>
        </p:blipFill>
        <p:spPr>
          <a:xfrm>
            <a:off x="8608276" y="4091863"/>
            <a:ext cx="15166708" cy="3462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2328114"/>
            <a:ext cx="20729099" cy="294005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915" y="12091308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 userDrawn="1"/>
        </p:nvSpPr>
        <p:spPr>
          <a:xfrm>
            <a:off x="1" y="1"/>
            <a:ext cx="24434216" cy="11922866"/>
          </a:xfrm>
          <a:custGeom>
            <a:avLst/>
            <a:gdLst>
              <a:gd name="connsiteX0" fmla="*/ 0 w 24387175"/>
              <a:gd name="connsiteY0" fmla="*/ 0 h 12252327"/>
              <a:gd name="connsiteX1" fmla="*/ 24387175 w 24387175"/>
              <a:gd name="connsiteY1" fmla="*/ 0 h 12252327"/>
              <a:gd name="connsiteX2" fmla="*/ 24387175 w 24387175"/>
              <a:gd name="connsiteY2" fmla="*/ 12252327 h 12252327"/>
              <a:gd name="connsiteX3" fmla="*/ 0 w 24387175"/>
              <a:gd name="connsiteY3" fmla="*/ 12252327 h 12252327"/>
              <a:gd name="connsiteX4" fmla="*/ 0 w 24387175"/>
              <a:gd name="connsiteY4" fmla="*/ 0 h 12252327"/>
              <a:gd name="connsiteX0" fmla="*/ 0 w 24410696"/>
              <a:gd name="connsiteY0" fmla="*/ 0 h 12252327"/>
              <a:gd name="connsiteX1" fmla="*/ 24387175 w 24410696"/>
              <a:gd name="connsiteY1" fmla="*/ 0 h 12252327"/>
              <a:gd name="connsiteX2" fmla="*/ 24410696 w 24410696"/>
              <a:gd name="connsiteY2" fmla="*/ 10629688 h 12252327"/>
              <a:gd name="connsiteX3" fmla="*/ 0 w 24410696"/>
              <a:gd name="connsiteY3" fmla="*/ 12252327 h 12252327"/>
              <a:gd name="connsiteX4" fmla="*/ 0 w 24410696"/>
              <a:gd name="connsiteY4" fmla="*/ 0 h 12252327"/>
              <a:gd name="connsiteX0" fmla="*/ 0 w 24434216"/>
              <a:gd name="connsiteY0" fmla="*/ 0 h 12252327"/>
              <a:gd name="connsiteX1" fmla="*/ 24387175 w 24434216"/>
              <a:gd name="connsiteY1" fmla="*/ 0 h 12252327"/>
              <a:gd name="connsiteX2" fmla="*/ 24434216 w 24434216"/>
              <a:gd name="connsiteY2" fmla="*/ 12252326 h 12252327"/>
              <a:gd name="connsiteX3" fmla="*/ 0 w 24434216"/>
              <a:gd name="connsiteY3" fmla="*/ 12252327 h 12252327"/>
              <a:gd name="connsiteX4" fmla="*/ 0 w 24434216"/>
              <a:gd name="connsiteY4" fmla="*/ 0 h 12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4216" h="12252327">
                <a:moveTo>
                  <a:pt x="0" y="0"/>
                </a:moveTo>
                <a:lnTo>
                  <a:pt x="24387175" y="0"/>
                </a:lnTo>
                <a:cubicBezTo>
                  <a:pt x="24395015" y="3543229"/>
                  <a:pt x="24426376" y="8709097"/>
                  <a:pt x="24434216" y="12252326"/>
                </a:cubicBezTo>
                <a:lnTo>
                  <a:pt x="0" y="122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EE5A1A"/>
              </a:gs>
              <a:gs pos="0">
                <a:srgbClr val="FFC429"/>
              </a:gs>
              <a:gs pos="72000">
                <a:srgbClr val="EE5A1A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352425" dist="635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WSW Logo_Horiz_RGB_FA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43652"/>
          <a:stretch/>
        </p:blipFill>
        <p:spPr>
          <a:xfrm>
            <a:off x="545217" y="12275616"/>
            <a:ext cx="6366013" cy="1487418"/>
          </a:xfrm>
          <a:prstGeom prst="rect">
            <a:avLst/>
          </a:prstGeom>
        </p:spPr>
      </p:pic>
      <p:pic>
        <p:nvPicPr>
          <p:cNvPr id="10" name="Picture 9" descr="w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529" y="12228582"/>
            <a:ext cx="2350575" cy="1079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915" y="12091308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6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>
          <a:xfrm>
            <a:off x="1" y="1"/>
            <a:ext cx="24434216" cy="11922866"/>
          </a:xfrm>
          <a:custGeom>
            <a:avLst/>
            <a:gdLst>
              <a:gd name="connsiteX0" fmla="*/ 0 w 24387175"/>
              <a:gd name="connsiteY0" fmla="*/ 0 h 12252327"/>
              <a:gd name="connsiteX1" fmla="*/ 24387175 w 24387175"/>
              <a:gd name="connsiteY1" fmla="*/ 0 h 12252327"/>
              <a:gd name="connsiteX2" fmla="*/ 24387175 w 24387175"/>
              <a:gd name="connsiteY2" fmla="*/ 12252327 h 12252327"/>
              <a:gd name="connsiteX3" fmla="*/ 0 w 24387175"/>
              <a:gd name="connsiteY3" fmla="*/ 12252327 h 12252327"/>
              <a:gd name="connsiteX4" fmla="*/ 0 w 24387175"/>
              <a:gd name="connsiteY4" fmla="*/ 0 h 12252327"/>
              <a:gd name="connsiteX0" fmla="*/ 0 w 24410696"/>
              <a:gd name="connsiteY0" fmla="*/ 0 h 12252327"/>
              <a:gd name="connsiteX1" fmla="*/ 24387175 w 24410696"/>
              <a:gd name="connsiteY1" fmla="*/ 0 h 12252327"/>
              <a:gd name="connsiteX2" fmla="*/ 24410696 w 24410696"/>
              <a:gd name="connsiteY2" fmla="*/ 10629688 h 12252327"/>
              <a:gd name="connsiteX3" fmla="*/ 0 w 24410696"/>
              <a:gd name="connsiteY3" fmla="*/ 12252327 h 12252327"/>
              <a:gd name="connsiteX4" fmla="*/ 0 w 24410696"/>
              <a:gd name="connsiteY4" fmla="*/ 0 h 12252327"/>
              <a:gd name="connsiteX0" fmla="*/ 0 w 24434216"/>
              <a:gd name="connsiteY0" fmla="*/ 0 h 12252327"/>
              <a:gd name="connsiteX1" fmla="*/ 24387175 w 24434216"/>
              <a:gd name="connsiteY1" fmla="*/ 0 h 12252327"/>
              <a:gd name="connsiteX2" fmla="*/ 24434216 w 24434216"/>
              <a:gd name="connsiteY2" fmla="*/ 12252326 h 12252327"/>
              <a:gd name="connsiteX3" fmla="*/ 0 w 24434216"/>
              <a:gd name="connsiteY3" fmla="*/ 12252327 h 12252327"/>
              <a:gd name="connsiteX4" fmla="*/ 0 w 24434216"/>
              <a:gd name="connsiteY4" fmla="*/ 0 h 12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4216" h="12252327">
                <a:moveTo>
                  <a:pt x="0" y="0"/>
                </a:moveTo>
                <a:lnTo>
                  <a:pt x="24387175" y="0"/>
                </a:lnTo>
                <a:cubicBezTo>
                  <a:pt x="24395015" y="3543229"/>
                  <a:pt x="24426376" y="8709097"/>
                  <a:pt x="24434216" y="12252326"/>
                </a:cubicBezTo>
                <a:lnTo>
                  <a:pt x="0" y="122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CCCCC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4" name="Picture 3" descr="WSW Logo_Horiz_RGB_FA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43652"/>
          <a:stretch/>
        </p:blipFill>
        <p:spPr>
          <a:xfrm>
            <a:off x="545217" y="12275616"/>
            <a:ext cx="6366013" cy="1487418"/>
          </a:xfrm>
          <a:prstGeom prst="rect">
            <a:avLst/>
          </a:prstGeom>
        </p:spPr>
      </p:pic>
      <p:pic>
        <p:nvPicPr>
          <p:cNvPr id="5" name="Picture 4" descr="w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529" y="12228582"/>
            <a:ext cx="2350575" cy="1079994"/>
          </a:xfrm>
          <a:prstGeom prst="rect">
            <a:avLst/>
          </a:prstGeom>
        </p:spPr>
      </p:pic>
      <p:pic>
        <p:nvPicPr>
          <p:cNvPr id="7" name="Picture 6" descr="WSW Logo_Stacked_RGB_White.png"/>
          <p:cNvPicPr>
            <a:picLocks noChangeAspect="1"/>
          </p:cNvPicPr>
          <p:nvPr userDrawn="1"/>
        </p:nvPicPr>
        <p:blipFill rotWithShape="1"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21325" r="52056" b="30353"/>
          <a:stretch/>
        </p:blipFill>
        <p:spPr>
          <a:xfrm>
            <a:off x="16168579" y="4538686"/>
            <a:ext cx="7812150" cy="7384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915" y="12091308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94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t slid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>
          <a:xfrm>
            <a:off x="1" y="1"/>
            <a:ext cx="24434216" cy="11922866"/>
          </a:xfrm>
          <a:custGeom>
            <a:avLst/>
            <a:gdLst>
              <a:gd name="connsiteX0" fmla="*/ 0 w 24387175"/>
              <a:gd name="connsiteY0" fmla="*/ 0 h 12252327"/>
              <a:gd name="connsiteX1" fmla="*/ 24387175 w 24387175"/>
              <a:gd name="connsiteY1" fmla="*/ 0 h 12252327"/>
              <a:gd name="connsiteX2" fmla="*/ 24387175 w 24387175"/>
              <a:gd name="connsiteY2" fmla="*/ 12252327 h 12252327"/>
              <a:gd name="connsiteX3" fmla="*/ 0 w 24387175"/>
              <a:gd name="connsiteY3" fmla="*/ 12252327 h 12252327"/>
              <a:gd name="connsiteX4" fmla="*/ 0 w 24387175"/>
              <a:gd name="connsiteY4" fmla="*/ 0 h 12252327"/>
              <a:gd name="connsiteX0" fmla="*/ 0 w 24410696"/>
              <a:gd name="connsiteY0" fmla="*/ 0 h 12252327"/>
              <a:gd name="connsiteX1" fmla="*/ 24387175 w 24410696"/>
              <a:gd name="connsiteY1" fmla="*/ 0 h 12252327"/>
              <a:gd name="connsiteX2" fmla="*/ 24410696 w 24410696"/>
              <a:gd name="connsiteY2" fmla="*/ 10629688 h 12252327"/>
              <a:gd name="connsiteX3" fmla="*/ 0 w 24410696"/>
              <a:gd name="connsiteY3" fmla="*/ 12252327 h 12252327"/>
              <a:gd name="connsiteX4" fmla="*/ 0 w 24410696"/>
              <a:gd name="connsiteY4" fmla="*/ 0 h 12252327"/>
              <a:gd name="connsiteX0" fmla="*/ 0 w 24434216"/>
              <a:gd name="connsiteY0" fmla="*/ 0 h 12252327"/>
              <a:gd name="connsiteX1" fmla="*/ 24387175 w 24434216"/>
              <a:gd name="connsiteY1" fmla="*/ 0 h 12252327"/>
              <a:gd name="connsiteX2" fmla="*/ 24434216 w 24434216"/>
              <a:gd name="connsiteY2" fmla="*/ 12252326 h 12252327"/>
              <a:gd name="connsiteX3" fmla="*/ 0 w 24434216"/>
              <a:gd name="connsiteY3" fmla="*/ 12252327 h 12252327"/>
              <a:gd name="connsiteX4" fmla="*/ 0 w 24434216"/>
              <a:gd name="connsiteY4" fmla="*/ 0 h 12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4216" h="12252327">
                <a:moveTo>
                  <a:pt x="0" y="0"/>
                </a:moveTo>
                <a:lnTo>
                  <a:pt x="24387175" y="0"/>
                </a:lnTo>
                <a:cubicBezTo>
                  <a:pt x="24395015" y="3543229"/>
                  <a:pt x="24426376" y="8709097"/>
                  <a:pt x="24434216" y="12252326"/>
                </a:cubicBezTo>
                <a:lnTo>
                  <a:pt x="0" y="122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CCCCC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4" name="Picture 3" descr="WSW Logo_Horiz_RGB_FA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43652"/>
          <a:stretch/>
        </p:blipFill>
        <p:spPr>
          <a:xfrm>
            <a:off x="545217" y="12275616"/>
            <a:ext cx="6366013" cy="1487418"/>
          </a:xfrm>
          <a:prstGeom prst="rect">
            <a:avLst/>
          </a:prstGeom>
        </p:spPr>
      </p:pic>
      <p:pic>
        <p:nvPicPr>
          <p:cNvPr id="5" name="Picture 4" descr="w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529" y="12228582"/>
            <a:ext cx="2350575" cy="1079994"/>
          </a:xfrm>
          <a:prstGeom prst="rect">
            <a:avLst/>
          </a:prstGeom>
        </p:spPr>
      </p:pic>
      <p:pic>
        <p:nvPicPr>
          <p:cNvPr id="7" name="Picture 6" descr="WSW Logo_Stacked_RGB_White.png"/>
          <p:cNvPicPr>
            <a:picLocks noChangeAspect="1"/>
          </p:cNvPicPr>
          <p:nvPr userDrawn="1"/>
        </p:nvPicPr>
        <p:blipFill rotWithShape="1"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21325" r="52056" b="30353"/>
          <a:stretch/>
        </p:blipFill>
        <p:spPr>
          <a:xfrm>
            <a:off x="16168579" y="4538686"/>
            <a:ext cx="7812150" cy="7384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915" y="12091308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6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 userDrawn="1"/>
        </p:nvSpPr>
        <p:spPr>
          <a:xfrm>
            <a:off x="1" y="1"/>
            <a:ext cx="24434216" cy="11922866"/>
          </a:xfrm>
          <a:custGeom>
            <a:avLst/>
            <a:gdLst>
              <a:gd name="connsiteX0" fmla="*/ 0 w 24387175"/>
              <a:gd name="connsiteY0" fmla="*/ 0 h 12252327"/>
              <a:gd name="connsiteX1" fmla="*/ 24387175 w 24387175"/>
              <a:gd name="connsiteY1" fmla="*/ 0 h 12252327"/>
              <a:gd name="connsiteX2" fmla="*/ 24387175 w 24387175"/>
              <a:gd name="connsiteY2" fmla="*/ 12252327 h 12252327"/>
              <a:gd name="connsiteX3" fmla="*/ 0 w 24387175"/>
              <a:gd name="connsiteY3" fmla="*/ 12252327 h 12252327"/>
              <a:gd name="connsiteX4" fmla="*/ 0 w 24387175"/>
              <a:gd name="connsiteY4" fmla="*/ 0 h 12252327"/>
              <a:gd name="connsiteX0" fmla="*/ 0 w 24410696"/>
              <a:gd name="connsiteY0" fmla="*/ 0 h 12252327"/>
              <a:gd name="connsiteX1" fmla="*/ 24387175 w 24410696"/>
              <a:gd name="connsiteY1" fmla="*/ 0 h 12252327"/>
              <a:gd name="connsiteX2" fmla="*/ 24410696 w 24410696"/>
              <a:gd name="connsiteY2" fmla="*/ 10629688 h 12252327"/>
              <a:gd name="connsiteX3" fmla="*/ 0 w 24410696"/>
              <a:gd name="connsiteY3" fmla="*/ 12252327 h 12252327"/>
              <a:gd name="connsiteX4" fmla="*/ 0 w 24410696"/>
              <a:gd name="connsiteY4" fmla="*/ 0 h 12252327"/>
              <a:gd name="connsiteX0" fmla="*/ 0 w 24434216"/>
              <a:gd name="connsiteY0" fmla="*/ 0 h 12252327"/>
              <a:gd name="connsiteX1" fmla="*/ 24387175 w 24434216"/>
              <a:gd name="connsiteY1" fmla="*/ 0 h 12252327"/>
              <a:gd name="connsiteX2" fmla="*/ 24434216 w 24434216"/>
              <a:gd name="connsiteY2" fmla="*/ 12252326 h 12252327"/>
              <a:gd name="connsiteX3" fmla="*/ 0 w 24434216"/>
              <a:gd name="connsiteY3" fmla="*/ 12252327 h 12252327"/>
              <a:gd name="connsiteX4" fmla="*/ 0 w 24434216"/>
              <a:gd name="connsiteY4" fmla="*/ 0 h 12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4216" h="12252327">
                <a:moveTo>
                  <a:pt x="0" y="0"/>
                </a:moveTo>
                <a:lnTo>
                  <a:pt x="24387175" y="0"/>
                </a:lnTo>
                <a:cubicBezTo>
                  <a:pt x="24395015" y="3543229"/>
                  <a:pt x="24426376" y="8709097"/>
                  <a:pt x="24434216" y="12252326"/>
                </a:cubicBezTo>
                <a:lnTo>
                  <a:pt x="0" y="122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CCCCC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SW Logo_Horiz_RGB_FA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43652"/>
          <a:stretch/>
        </p:blipFill>
        <p:spPr>
          <a:xfrm>
            <a:off x="545217" y="12275616"/>
            <a:ext cx="6366013" cy="1487418"/>
          </a:xfrm>
          <a:prstGeom prst="rect">
            <a:avLst/>
          </a:prstGeom>
        </p:spPr>
      </p:pic>
      <p:pic>
        <p:nvPicPr>
          <p:cNvPr id="12" name="Picture 11" descr="w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529" y="12228582"/>
            <a:ext cx="2350575" cy="1079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631954"/>
            <a:ext cx="10775238" cy="7902576"/>
          </a:xfr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631954"/>
            <a:ext cx="10779470" cy="7902576"/>
          </a:xfr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13" name="Picture 12" descr="WSW Logo_Stacked_RGB_White.png"/>
          <p:cNvPicPr>
            <a:picLocks noChangeAspect="1"/>
          </p:cNvPicPr>
          <p:nvPr userDrawn="1"/>
        </p:nvPicPr>
        <p:blipFill rotWithShape="1"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21325" r="52056" b="30353"/>
          <a:stretch/>
        </p:blipFill>
        <p:spPr>
          <a:xfrm>
            <a:off x="16168579" y="4538686"/>
            <a:ext cx="7812150" cy="7384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915" y="12091308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5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2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 userDrawn="1"/>
        </p:nvSpPr>
        <p:spPr>
          <a:xfrm>
            <a:off x="1" y="1"/>
            <a:ext cx="24434216" cy="11922866"/>
          </a:xfrm>
          <a:custGeom>
            <a:avLst/>
            <a:gdLst>
              <a:gd name="connsiteX0" fmla="*/ 0 w 24387175"/>
              <a:gd name="connsiteY0" fmla="*/ 0 h 12252327"/>
              <a:gd name="connsiteX1" fmla="*/ 24387175 w 24387175"/>
              <a:gd name="connsiteY1" fmla="*/ 0 h 12252327"/>
              <a:gd name="connsiteX2" fmla="*/ 24387175 w 24387175"/>
              <a:gd name="connsiteY2" fmla="*/ 12252327 h 12252327"/>
              <a:gd name="connsiteX3" fmla="*/ 0 w 24387175"/>
              <a:gd name="connsiteY3" fmla="*/ 12252327 h 12252327"/>
              <a:gd name="connsiteX4" fmla="*/ 0 w 24387175"/>
              <a:gd name="connsiteY4" fmla="*/ 0 h 12252327"/>
              <a:gd name="connsiteX0" fmla="*/ 0 w 24410696"/>
              <a:gd name="connsiteY0" fmla="*/ 0 h 12252327"/>
              <a:gd name="connsiteX1" fmla="*/ 24387175 w 24410696"/>
              <a:gd name="connsiteY1" fmla="*/ 0 h 12252327"/>
              <a:gd name="connsiteX2" fmla="*/ 24410696 w 24410696"/>
              <a:gd name="connsiteY2" fmla="*/ 10629688 h 12252327"/>
              <a:gd name="connsiteX3" fmla="*/ 0 w 24410696"/>
              <a:gd name="connsiteY3" fmla="*/ 12252327 h 12252327"/>
              <a:gd name="connsiteX4" fmla="*/ 0 w 24410696"/>
              <a:gd name="connsiteY4" fmla="*/ 0 h 12252327"/>
              <a:gd name="connsiteX0" fmla="*/ 0 w 24434216"/>
              <a:gd name="connsiteY0" fmla="*/ 0 h 12252327"/>
              <a:gd name="connsiteX1" fmla="*/ 24387175 w 24434216"/>
              <a:gd name="connsiteY1" fmla="*/ 0 h 12252327"/>
              <a:gd name="connsiteX2" fmla="*/ 24434216 w 24434216"/>
              <a:gd name="connsiteY2" fmla="*/ 12252326 h 12252327"/>
              <a:gd name="connsiteX3" fmla="*/ 0 w 24434216"/>
              <a:gd name="connsiteY3" fmla="*/ 12252327 h 12252327"/>
              <a:gd name="connsiteX4" fmla="*/ 0 w 24434216"/>
              <a:gd name="connsiteY4" fmla="*/ 0 h 12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4216" h="12252327">
                <a:moveTo>
                  <a:pt x="0" y="0"/>
                </a:moveTo>
                <a:lnTo>
                  <a:pt x="24387175" y="0"/>
                </a:lnTo>
                <a:cubicBezTo>
                  <a:pt x="24395015" y="3543229"/>
                  <a:pt x="24426376" y="8709097"/>
                  <a:pt x="24434216" y="12252326"/>
                </a:cubicBezTo>
                <a:lnTo>
                  <a:pt x="0" y="122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CCCCC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SW Logo_Horiz_RGB_FA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43652"/>
          <a:stretch/>
        </p:blipFill>
        <p:spPr>
          <a:xfrm>
            <a:off x="545217" y="12275616"/>
            <a:ext cx="6366013" cy="1487418"/>
          </a:xfrm>
          <a:prstGeom prst="rect">
            <a:avLst/>
          </a:prstGeom>
        </p:spPr>
      </p:pic>
      <p:pic>
        <p:nvPicPr>
          <p:cNvPr id="12" name="Picture 11" descr="w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529" y="12228582"/>
            <a:ext cx="2350575" cy="1079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631954"/>
            <a:ext cx="10775238" cy="7902576"/>
          </a:xfrm>
        </p:spPr>
        <p:txBody>
          <a:bodyPr/>
          <a:lstStyle>
            <a:lvl1pPr marL="0" indent="0">
              <a:buNone/>
              <a:defRPr sz="4000"/>
            </a:lvl1pPr>
            <a:lvl2pPr marL="0" indent="0">
              <a:buNone/>
              <a:defRPr sz="4000"/>
            </a:lvl2pPr>
            <a:lvl3pPr marL="0" indent="0">
              <a:buNone/>
              <a:defRPr sz="4000"/>
            </a:lvl3pPr>
            <a:lvl4pPr marL="0" indent="0">
              <a:buNone/>
              <a:defRPr sz="4000"/>
            </a:lvl4pPr>
            <a:lvl5pPr marL="0" indent="0">
              <a:buNone/>
              <a:defRPr sz="40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631954"/>
            <a:ext cx="10779470" cy="7902576"/>
          </a:xfrm>
        </p:spPr>
        <p:txBody>
          <a:bodyPr/>
          <a:lstStyle>
            <a:lvl1pPr marL="0" indent="0">
              <a:buNone/>
              <a:defRPr sz="4000"/>
            </a:lvl1pPr>
            <a:lvl2pPr marL="0" indent="0">
              <a:buNone/>
              <a:defRPr sz="4000"/>
            </a:lvl2pPr>
            <a:lvl3pPr marL="0" indent="0">
              <a:buNone/>
              <a:defRPr sz="4000"/>
            </a:lvl3pPr>
            <a:lvl4pPr marL="0" indent="0">
              <a:buNone/>
              <a:defRPr sz="4000"/>
            </a:lvl4pPr>
            <a:lvl5pPr marL="0" indent="0">
              <a:buNone/>
              <a:defRPr sz="40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13" name="Picture 12" descr="WSW Logo_Stacked_RGB_White.png"/>
          <p:cNvPicPr>
            <a:picLocks noChangeAspect="1"/>
          </p:cNvPicPr>
          <p:nvPr userDrawn="1"/>
        </p:nvPicPr>
        <p:blipFill rotWithShape="1"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21325" r="52056" b="30353"/>
          <a:stretch/>
        </p:blipFill>
        <p:spPr>
          <a:xfrm>
            <a:off x="16168579" y="4538686"/>
            <a:ext cx="7812150" cy="73841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915" y="12091308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36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8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8" r:id="rId4"/>
    <p:sldLayoutId id="2147483660" r:id="rId5"/>
    <p:sldLayoutId id="2147483653" r:id="rId6"/>
    <p:sldLayoutId id="2147483661" r:id="rId7"/>
  </p:sldLayoutIdLst>
  <p:txStyles>
    <p:titleStyle>
      <a:lvl1pPr algn="l" defTabSz="1088639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540000" algn="l" defTabSz="1088639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80000"/>
        <a:buFont typeface="Wingdings" charset="2"/>
        <a:buChar char="§"/>
        <a:defRPr sz="400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540000" algn="l" defTabSz="1088639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80000"/>
        <a:buFont typeface="Wingdings" charset="2"/>
        <a:buChar char="§"/>
        <a:defRPr sz="4000" kern="1200">
          <a:solidFill>
            <a:schemeClr val="tx1"/>
          </a:solidFill>
          <a:latin typeface="Arial"/>
          <a:ea typeface="+mn-ea"/>
          <a:cs typeface="Arial"/>
        </a:defRPr>
      </a:lvl2pPr>
      <a:lvl3pPr marL="0" indent="540000" algn="l" defTabSz="1088639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80000"/>
        <a:buFont typeface="Wingdings" charset="2"/>
        <a:buChar char="§"/>
        <a:defRPr sz="400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540000" algn="l" defTabSz="1088639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80000"/>
        <a:buFont typeface="Wingdings" charset="2"/>
        <a:buChar char="§"/>
        <a:defRPr sz="4000" kern="1200">
          <a:solidFill>
            <a:schemeClr val="tx1"/>
          </a:solidFill>
          <a:latin typeface="Arial"/>
          <a:ea typeface="+mn-ea"/>
          <a:cs typeface="Arial"/>
        </a:defRPr>
      </a:lvl4pPr>
      <a:lvl5pPr marL="0" indent="540000" algn="l" defTabSz="1088639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SzPct val="80000"/>
        <a:buFont typeface="Wingdings" charset="2"/>
        <a:buChar char="§"/>
        <a:defRPr sz="4000" kern="1200">
          <a:solidFill>
            <a:schemeClr val="tx1"/>
          </a:solidFill>
          <a:latin typeface="Arial"/>
          <a:ea typeface="+mn-ea"/>
          <a:cs typeface="Arial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6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6727230"/>
            <a:ext cx="20729099" cy="3505200"/>
          </a:xfrm>
        </p:spPr>
        <p:txBody>
          <a:bodyPr/>
          <a:lstStyle/>
          <a:p>
            <a:r>
              <a:rPr lang="en-US" dirty="0" smtClean="0"/>
              <a:t>Sherry Huang</a:t>
            </a:r>
          </a:p>
          <a:p>
            <a:r>
              <a:rPr lang="en-US" dirty="0" smtClean="0"/>
              <a:t>George Robertson</a:t>
            </a:r>
            <a:endParaRPr lang="en-US" dirty="0"/>
          </a:p>
          <a:p>
            <a:r>
              <a:rPr lang="en-US" i="1" dirty="0" smtClean="0"/>
              <a:t>National Union of Workers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9" y="2328114"/>
            <a:ext cx="12801362" cy="3574592"/>
          </a:xfrm>
        </p:spPr>
        <p:txBody>
          <a:bodyPr/>
          <a:lstStyle/>
          <a:p>
            <a:r>
              <a:rPr lang="en-AU" dirty="0"/>
              <a:t>Working with vulnerable </a:t>
            </a:r>
            <a:r>
              <a:rPr lang="en-AU" dirty="0" smtClean="0"/>
              <a:t>workers: </a:t>
            </a:r>
            <a:r>
              <a:rPr lang="en-AU" dirty="0"/>
              <a:t>the psychological cost of precarious work in Australia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9957" y="1410990"/>
            <a:ext cx="4491716" cy="449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60pt Arial Regular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40pt Arial Regular</a:t>
            </a:r>
          </a:p>
          <a:p>
            <a:r>
              <a:rPr lang="en-US" dirty="0" smtClean="0"/>
              <a:t>Second bullet point 40pt Arial Regular</a:t>
            </a:r>
          </a:p>
          <a:p>
            <a:r>
              <a:rPr lang="en-US" dirty="0" smtClean="0"/>
              <a:t>Third bullet point 40pt Arial Regular</a:t>
            </a:r>
          </a:p>
          <a:p>
            <a:r>
              <a:rPr lang="en-US" dirty="0" smtClean="0"/>
              <a:t>Fourth bullet </a:t>
            </a:r>
            <a:r>
              <a:rPr lang="en-US" dirty="0"/>
              <a:t>point 40pt Arial </a:t>
            </a:r>
            <a:r>
              <a:rPr lang="en-US" dirty="0" smtClean="0"/>
              <a:t>Regular</a:t>
            </a:r>
          </a:p>
          <a:p>
            <a:r>
              <a:rPr lang="en-US" dirty="0" smtClean="0"/>
              <a:t>Fifth </a:t>
            </a:r>
            <a:r>
              <a:rPr lang="en-US" dirty="0"/>
              <a:t>bullet point 40pt Arial Regular</a:t>
            </a:r>
          </a:p>
          <a:p>
            <a:r>
              <a:rPr lang="en-US" dirty="0" smtClean="0"/>
              <a:t>Sixth </a:t>
            </a:r>
            <a:r>
              <a:rPr lang="en-US" dirty="0"/>
              <a:t>bullet point 40pt Arial Regular</a:t>
            </a:r>
          </a:p>
          <a:p>
            <a:pPr indent="0">
              <a:buNone/>
            </a:pPr>
            <a:endParaRPr lang="en-US" dirty="0"/>
          </a:p>
          <a:p>
            <a:endParaRPr lang="en-US" dirty="0" smtClean="0"/>
          </a:p>
          <a:p>
            <a:pPr indent="0">
              <a:buNone/>
            </a:pPr>
            <a:endParaRPr lang="en-US" dirty="0" smtClean="0"/>
          </a:p>
        </p:txBody>
      </p:sp>
      <p:pic>
        <p:nvPicPr>
          <p:cNvPr id="7" name="Picture 6" descr="WSW-Talk-Safe-Icon_Orange_F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9957" y="1410990"/>
            <a:ext cx="4491716" cy="44917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358" y="1410990"/>
            <a:ext cx="15794023" cy="905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6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Temporary Migrant Workers in Australia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359" y="3948547"/>
            <a:ext cx="21948458" cy="9051926"/>
          </a:xfrm>
        </p:spPr>
        <p:txBody>
          <a:bodyPr/>
          <a:lstStyle/>
          <a:p>
            <a:pPr lvl="0"/>
            <a:r>
              <a:rPr lang="en-AU" dirty="0"/>
              <a:t>1.2 million </a:t>
            </a:r>
            <a:r>
              <a:rPr lang="en-AU" dirty="0" smtClean="0"/>
              <a:t>TMW in </a:t>
            </a:r>
            <a:r>
              <a:rPr lang="en-AU" dirty="0"/>
              <a:t>Australia </a:t>
            </a:r>
            <a:r>
              <a:rPr lang="en-AU" dirty="0" smtClean="0"/>
              <a:t>= </a:t>
            </a:r>
            <a:r>
              <a:rPr lang="en-AU" dirty="0"/>
              <a:t>10% of Australian workforce. </a:t>
            </a:r>
            <a:endParaRPr lang="en-AU" dirty="0" smtClean="0"/>
          </a:p>
          <a:p>
            <a:pPr lvl="4" indent="0">
              <a:buNone/>
            </a:pPr>
            <a:r>
              <a:rPr lang="en-AU" dirty="0" smtClean="0"/>
              <a:t>		Including 250,000 </a:t>
            </a:r>
            <a:r>
              <a:rPr lang="en-AU" dirty="0"/>
              <a:t>Work &amp; </a:t>
            </a:r>
            <a:r>
              <a:rPr lang="en-AU" dirty="0" smtClean="0"/>
              <a:t>Holiday makers </a:t>
            </a:r>
            <a:r>
              <a:rPr lang="en-AU" dirty="0"/>
              <a:t>(417 &amp; 462) per </a:t>
            </a:r>
            <a:r>
              <a:rPr lang="en-AU" dirty="0" smtClean="0"/>
              <a:t>year</a:t>
            </a:r>
          </a:p>
          <a:p>
            <a:pPr lvl="4"/>
            <a:endParaRPr lang="en-AU" dirty="0"/>
          </a:p>
          <a:p>
            <a:pPr lvl="0"/>
            <a:r>
              <a:rPr lang="en-AU" dirty="0"/>
              <a:t>Most </a:t>
            </a:r>
            <a:r>
              <a:rPr lang="en-AU" dirty="0" smtClean="0"/>
              <a:t>TMW are </a:t>
            </a:r>
            <a:r>
              <a:rPr lang="en-AU" b="1" dirty="0"/>
              <a:t>precariously employed </a:t>
            </a:r>
            <a:r>
              <a:rPr lang="en-AU" dirty="0"/>
              <a:t>by labour hire </a:t>
            </a:r>
            <a:r>
              <a:rPr lang="en-AU" dirty="0" smtClean="0"/>
              <a:t>contractors</a:t>
            </a:r>
          </a:p>
          <a:p>
            <a:pPr lvl="0"/>
            <a:endParaRPr lang="en-AU" dirty="0"/>
          </a:p>
          <a:p>
            <a:pPr lvl="0"/>
            <a:r>
              <a:rPr lang="en-AU" dirty="0"/>
              <a:t>Most work </a:t>
            </a:r>
            <a:r>
              <a:rPr lang="en-AU" dirty="0" smtClean="0"/>
              <a:t>on</a:t>
            </a:r>
            <a:r>
              <a:rPr lang="en-AU" b="1" dirty="0" smtClean="0"/>
              <a:t> fruit &amp; vegetable </a:t>
            </a:r>
            <a:r>
              <a:rPr lang="en-AU" b="1" dirty="0"/>
              <a:t>f</a:t>
            </a:r>
            <a:r>
              <a:rPr lang="en-AU" b="1" dirty="0" smtClean="0"/>
              <a:t>arms</a:t>
            </a:r>
            <a:r>
              <a:rPr lang="en-AU" b="1" dirty="0"/>
              <a:t>, in the meat &amp; poultry industry </a:t>
            </a:r>
            <a:r>
              <a:rPr lang="en-AU" dirty="0"/>
              <a:t>at some stage during their </a:t>
            </a:r>
            <a:r>
              <a:rPr lang="en-AU" dirty="0" smtClean="0"/>
              <a:t>stay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06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Psychological Hazards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359" y="4281056"/>
            <a:ext cx="21948458" cy="9051926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AU" dirty="0" smtClean="0"/>
              <a:t>Bullying </a:t>
            </a:r>
            <a:r>
              <a:rPr lang="en-AU" dirty="0"/>
              <a:t>&amp; Discrimination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AU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AU" dirty="0"/>
              <a:t>Sexual Harassment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AU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AU" dirty="0"/>
              <a:t>Fatigue (long hours, repetitive work)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AU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AU" dirty="0"/>
              <a:t>Fear </a:t>
            </a:r>
          </a:p>
        </p:txBody>
      </p:sp>
    </p:spTree>
    <p:extLst>
      <p:ext uri="{BB962C8B-B14F-4D97-AF65-F5344CB8AC3E}">
        <p14:creationId xmlns:p14="http://schemas.microsoft.com/office/powerpoint/2010/main" val="4080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has created this crisis?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359" y="3699165"/>
            <a:ext cx="21948458" cy="9051926"/>
          </a:xfrm>
        </p:spPr>
        <p:txBody>
          <a:bodyPr/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AU" dirty="0"/>
              <a:t>Host employers using labour hire contractors to </a:t>
            </a:r>
            <a:r>
              <a:rPr lang="en-AU" b="1" dirty="0"/>
              <a:t>deliberately avoid responsibility </a:t>
            </a:r>
            <a:r>
              <a:rPr lang="en-AU" dirty="0"/>
              <a:t>for workplace conditions  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AU" b="1" dirty="0" smtClean="0"/>
              <a:t>Dodgy labour </a:t>
            </a:r>
            <a:r>
              <a:rPr lang="en-AU" b="1" dirty="0"/>
              <a:t>hire contractors </a:t>
            </a:r>
            <a:r>
              <a:rPr lang="en-AU" dirty="0" smtClean="0"/>
              <a:t>– non compliance is part of their business model  </a:t>
            </a:r>
            <a:endParaRPr lang="en-AU" dirty="0"/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AU" b="1" dirty="0"/>
              <a:t>Workers’ dependency on labour hire </a:t>
            </a:r>
            <a:r>
              <a:rPr lang="en-AU" b="1" dirty="0" smtClean="0"/>
              <a:t>contractors </a:t>
            </a:r>
            <a:r>
              <a:rPr lang="en-AU" dirty="0"/>
              <a:t>for job, housing, transport, visa, often in isolated rural &amp; regional areas.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AU" dirty="0"/>
              <a:t>Workers </a:t>
            </a:r>
            <a:r>
              <a:rPr lang="en-AU" b="1" dirty="0"/>
              <a:t>limited knowledge of labour </a:t>
            </a:r>
            <a:r>
              <a:rPr lang="en-AU" b="1" dirty="0" smtClean="0"/>
              <a:t>and OHS rights </a:t>
            </a:r>
            <a:r>
              <a:rPr lang="en-AU" dirty="0" smtClean="0"/>
              <a:t>&amp; hostility of employers to enforcement of those rights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endParaRPr lang="en-AU" dirty="0"/>
          </a:p>
          <a:p>
            <a:r>
              <a:rPr lang="en-AU" dirty="0"/>
              <a:t>= </a:t>
            </a:r>
            <a:r>
              <a:rPr lang="en-AU" dirty="0" smtClean="0"/>
              <a:t>Makes workers vulnerable, creates </a:t>
            </a:r>
            <a:r>
              <a:rPr lang="en-AU" dirty="0"/>
              <a:t>conditions for exploitation </a:t>
            </a:r>
            <a:r>
              <a:rPr lang="en-AU" dirty="0" smtClean="0"/>
              <a:t>and enhances exposure to psychological </a:t>
            </a:r>
            <a:r>
              <a:rPr lang="en-AU" dirty="0"/>
              <a:t>hazards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79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start to solve the crisis?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359" y="4142510"/>
            <a:ext cx="21948458" cy="9051926"/>
          </a:xfrm>
        </p:spPr>
        <p:txBody>
          <a:bodyPr/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AU" dirty="0"/>
              <a:t>Labour hire </a:t>
            </a:r>
            <a:r>
              <a:rPr lang="en-AU" dirty="0" smtClean="0"/>
              <a:t>licensing &amp; regulation </a:t>
            </a:r>
          </a:p>
          <a:p>
            <a:pPr lvl="0"/>
            <a:endParaRPr lang="en-AU" dirty="0"/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AU" dirty="0" smtClean="0"/>
              <a:t>Mandatory </a:t>
            </a:r>
            <a:r>
              <a:rPr lang="en-AU" dirty="0"/>
              <a:t>inductions </a:t>
            </a:r>
            <a:r>
              <a:rPr lang="en-AU" dirty="0" smtClean="0"/>
              <a:t>for TMW on </a:t>
            </a:r>
            <a:r>
              <a:rPr lang="en-AU" dirty="0"/>
              <a:t>arrival in </a:t>
            </a:r>
            <a:r>
              <a:rPr lang="en-AU" dirty="0" smtClean="0"/>
              <a:t>Australia</a:t>
            </a:r>
          </a:p>
          <a:p>
            <a:pPr lvl="0"/>
            <a:endParaRPr lang="en-AU" dirty="0" smtClean="0"/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AU" dirty="0" smtClean="0"/>
              <a:t>Worksafe</a:t>
            </a:r>
          </a:p>
          <a:p>
            <a:pPr lvl="1"/>
            <a:r>
              <a:rPr lang="en-AU" dirty="0" smtClean="0"/>
              <a:t>		Enforcement</a:t>
            </a:r>
          </a:p>
          <a:p>
            <a:pPr lvl="1"/>
            <a:r>
              <a:rPr lang="en-AU" dirty="0" smtClean="0"/>
              <a:t>		Code of practice</a:t>
            </a:r>
            <a:endParaRPr lang="en-AU" dirty="0"/>
          </a:p>
          <a:p>
            <a:pPr lvl="1"/>
            <a:r>
              <a:rPr lang="en-AU" dirty="0" smtClean="0"/>
              <a:t> 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9957" y="1410990"/>
            <a:ext cx="4491716" cy="449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262</TotalTime>
  <Words>204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Working with vulnerable workers: the psychological cost of precarious work in Australia</vt:lpstr>
      <vt:lpstr>Heading 60pt Arial Regular</vt:lpstr>
      <vt:lpstr>Temporary Migrant Workers in Australia</vt:lpstr>
      <vt:lpstr>Psychological Hazards</vt:lpstr>
      <vt:lpstr>What has created this crisis?</vt:lpstr>
      <vt:lpstr>How do we start to solve the crisis?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van Dijk</dc:creator>
  <cp:lastModifiedBy>Renata Musolino</cp:lastModifiedBy>
  <cp:revision>20</cp:revision>
  <dcterms:created xsi:type="dcterms:W3CDTF">2015-08-19T07:01:09Z</dcterms:created>
  <dcterms:modified xsi:type="dcterms:W3CDTF">2015-09-30T03:17:32Z</dcterms:modified>
</cp:coreProperties>
</file>